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6"/>
  </p:notesMasterIdLst>
  <p:sldIdLst>
    <p:sldId id="257" r:id="rId3"/>
    <p:sldId id="258" r:id="rId4"/>
    <p:sldId id="277" r:id="rId5"/>
    <p:sldId id="259" r:id="rId6"/>
    <p:sldId id="297" r:id="rId7"/>
    <p:sldId id="298" r:id="rId8"/>
    <p:sldId id="299" r:id="rId9"/>
    <p:sldId id="260" r:id="rId10"/>
    <p:sldId id="278" r:id="rId11"/>
    <p:sldId id="261" r:id="rId12"/>
    <p:sldId id="262" r:id="rId13"/>
    <p:sldId id="263" r:id="rId14"/>
    <p:sldId id="264" r:id="rId15"/>
    <p:sldId id="296" r:id="rId16"/>
    <p:sldId id="269" r:id="rId17"/>
    <p:sldId id="270" r:id="rId18"/>
    <p:sldId id="271" r:id="rId19"/>
    <p:sldId id="301" r:id="rId20"/>
    <p:sldId id="300" r:id="rId21"/>
    <p:sldId id="294" r:id="rId22"/>
    <p:sldId id="273" r:id="rId23"/>
    <p:sldId id="274" r:id="rId24"/>
    <p:sldId id="303" r:id="rId25"/>
    <p:sldId id="275" r:id="rId26"/>
    <p:sldId id="276" r:id="rId27"/>
    <p:sldId id="280" r:id="rId28"/>
    <p:sldId id="281" r:id="rId29"/>
    <p:sldId id="302" r:id="rId30"/>
    <p:sldId id="282" r:id="rId31"/>
    <p:sldId id="283" r:id="rId32"/>
    <p:sldId id="284" r:id="rId33"/>
    <p:sldId id="285" r:id="rId34"/>
    <p:sldId id="295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3" autoAdjust="0"/>
    <p:restoredTop sz="75427" autoAdjust="0"/>
  </p:normalViewPr>
  <p:slideViewPr>
    <p:cSldViewPr>
      <p:cViewPr varScale="1">
        <p:scale>
          <a:sx n="41" d="100"/>
          <a:sy n="41" d="100"/>
        </p:scale>
        <p:origin x="-14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6015A8-6D81-4EA5-B477-0B6EB9693ED4}" type="datetimeFigureOut">
              <a:rPr lang="ru-RU"/>
              <a:pPr>
                <a:defRPr/>
              </a:pPr>
              <a:t>06.06.2012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E5B2E3-AFBB-4755-B434-8A0924453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270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E5B2E3-AFBB-4755-B434-8A0924453AB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742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На рисунке видно, что сдавление бедра и вызванное этим повышение венозного давления в конечности отразились на лимфатическом всасывании. Наибольшая концентрация изотопа в лимфе создавалась при давлении 35 — 40 мм рт. ст. Более высокие величины не использовали, так как они приводили к нежелательным сдвигам регионарного кровообращения. </a:t>
            </a:r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8D60BE3-E929-4EA5-A212-ABB22A403675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Внутримышечное (в голень) введение. Концентрация в лимфе грудного протока при различных способах стимуляции лимфогенного всасывания. </a:t>
            </a:r>
          </a:p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1 — без стимуляции;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2 — «манжетка»;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3 — «террилитин»,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4 — сочетание манжетки с террилитином.</a:t>
            </a:r>
          </a:p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814ED14-2635-40BA-81E5-ED099C4C26E6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 условиях перфузии лимфатической системы сердца лекарственными препаратами наблюдали снижение токсичности центральной лимфы, увеличение пролиферативной активности лимфоцитов, что способствовало усилению дренажной функции лимфатического русла и репаративным процессам.</a:t>
            </a:r>
          </a:p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591F37F-D070-4A88-AE48-4A3F51B43893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При ультраструктурном исследовании бронхобиоптатов, взятых у больных ХОЗЛ до и после лечения, отмечено восстановление нормального эпителиального покрова и формирование цитоплазматических выростов, которые в будущем дают полноценный реснитчатый аппарат. </a:t>
            </a:r>
          </a:p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812D302-8FB3-4793-9470-DE45991FEDE9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На животных Доказано, что после лечения происходит резкий всплеск пролиферации синовиоцитов, купирование иммунной дисфункции у больных гонартрозом. Лимфотропная и лимфорегионарная терапия стимулирует дренажную функцию коленного сустава.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8D57046-6463-4885-BFC6-F287514E8613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за счет длительного (до 24-36 часов) нахождения анальгетика в биологических жидкостях организма (центральная лимфа, кровь, ликвор).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2FC17EE-44A3-4C90-9BBC-E7A1EA0BB13D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предоперационном периоде выполнять лимфотропную инфузию не ранее, чем за девяносто минут и не позднее, чем за два часа до операции: раствора ненаркотического анальгетика («Перфалгана») в дозировке 12,5 мг/кг массы тела; «Полиоксидоний» в дозировке 6-12 мг.</a:t>
            </a:r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82AD317-DA28-4C2D-BA9C-DBC408350275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2. Достигается лимфотропным или интранодулярным введением обладающих указанным эффектом лекарственных препаратов. Способствует детоксикации, предотвращению метастазирования, восстановлению нарушенного иммунитета.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3. Осуществляется путем лимфососудистого или интранодулярного введения соответствующих лекарственных препаратов</a:t>
            </a: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828F815-D07B-4B79-B017-4AF991412899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При патологии, сопряженной с метаболическими нарушениями и деструктивными процессами, на внесосудистый гуморальный транспорт ложится большая нагрузка: он обеспечивает удаление токсичных метаболитов и продуктов распада погибших клеток из внеклеточного пространства в лимфу и кровь. 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7E115C5-FB03-4A03-832C-6C3DF46B7A9E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1 — хирургический, пункция или катетеризация периферического лимфатического сосуда;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2 — хирургический, пункция или катетеризация лимфатического узла;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3 — нехирургический, введение (в определенную, с богатым представительством лимфатических сосудов область тела) с помощью усиления поступления через лимфатические капилляры.</a:t>
            </a: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BD71E00-1BB0-4CE8-B598-D443B5617A06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Выявлены области лимфотропного (с использованием лидазы или заменяющих ее препаратов) введения, обеспечивающие накопление лекарственного вещества в определенных группах лимфатических узлов и контролируемых ими тканях.</a:t>
            </a: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482376A-36D6-4756-A81C-F6DC8D735605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Зоны Юрьина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2953B97-CCA1-4060-834B-5F76FFF8604A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Лекарственный препарат вводится подкожно, внутримышечно или в клетчатку при создании условий его преимущественного поступления в лимфатическую систему. Существует несколько путей создания лимфотропности. Наиболее простые используются при введении лекарства в ткани голени, предпочтительно подкожно, на границе средней и нижней трети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C06B6E-BDB2-4ACD-BB66-B431EDFF822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Обычно иглу не вынимают и спустя 3-5 минут через нее же вводят лекарственный препарат Действие лидазы предопределяет его преимущественное поступление в лимфатические капилляры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Могут быть использованы трипсин или химотрипсин, хотя их действие в создании лимфотропности менее выражено, чем у лидазы.</a:t>
            </a:r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660EFE3-766A-48CA-AFA6-EE4A344F6525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препарат накапливается в лимфатических узлах подколенной паховой, тазовой и брыжеечной областей, содержится в лимфе грудного протока в концентрациях, которые а 2-5 раз превышают создаваемые обычным энтеральным и парентеральным введением.</a:t>
            </a:r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1804A70-7C78-4348-9B7B-28BB48C1E564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8F194-C54A-428E-BDB2-674FB17FA270}" type="datetime1">
              <a:rPr lang="ru-RU"/>
              <a:pPr>
                <a:defRPr/>
              </a:pPr>
              <a:t>06.06.2012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F98B4-6ADF-478A-8AB3-2EDB80820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Медицинская газета №39, 25.5.94</a:t>
            </a:r>
          </a:p>
        </p:txBody>
      </p:sp>
    </p:spTree>
    <p:extLst>
      <p:ext uri="{BB962C8B-B14F-4D97-AF65-F5344CB8AC3E}">
        <p14:creationId xmlns:p14="http://schemas.microsoft.com/office/powerpoint/2010/main" val="1767878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C4DB5-9823-4C57-B24C-405D1042190D}" type="datetime1">
              <a:rPr lang="ru-RU"/>
              <a:pPr>
                <a:defRPr/>
              </a:pPr>
              <a:t>06.06.2012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Медицинская газета №39, 25.5.94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3A62B-760B-44A9-A077-B93F415B7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27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EA405-F106-4F28-BD61-CA8DA63CB7F8}" type="datetime1">
              <a:rPr lang="ru-RU"/>
              <a:pPr>
                <a:defRPr/>
              </a:pPr>
              <a:t>06.06.2012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Медицинская газета №39, 25.5.94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E92EB-37C8-4857-A692-6C75D8AC6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699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B00BA-3306-4A41-8665-C61C7E251264}" type="datetime1">
              <a:rPr lang="ru-RU"/>
              <a:pPr>
                <a:defRPr/>
              </a:pPr>
              <a:t>06.06.2012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77E7C-EDD5-4A39-96D0-A0CC19BD8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Медицинская газета №39, 25.5.94</a:t>
            </a:r>
          </a:p>
        </p:txBody>
      </p:sp>
    </p:spTree>
    <p:extLst>
      <p:ext uri="{BB962C8B-B14F-4D97-AF65-F5344CB8AC3E}">
        <p14:creationId xmlns:p14="http://schemas.microsoft.com/office/powerpoint/2010/main" val="367101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D840C-EFA1-4904-99FB-D2922D0CB3D1}" type="datetime1">
              <a:rPr lang="ru-RU"/>
              <a:pPr>
                <a:defRPr/>
              </a:pPr>
              <a:t>06.06.2012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Медицинская газета №39, 25.5.94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588F9-1322-48F5-AB2E-E649BD0EE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1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CFB22-7815-4EF3-A2D5-6FB756CE5534}" type="datetime1">
              <a:rPr lang="ru-RU"/>
              <a:pPr>
                <a:defRPr/>
              </a:pPr>
              <a:t>06.06.2012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Медицинская газета №39, 25.5.94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8B0AC-070D-4C49-9EA8-134111EA6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579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67461-1157-43DE-AF18-9407D4D0390D}" type="datetime1">
              <a:rPr lang="ru-RU"/>
              <a:pPr>
                <a:defRPr/>
              </a:pPr>
              <a:t>06.06.2012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Медицинская газета №39, 25.5.94</a:t>
            </a: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9D194-077A-4AA4-AC78-CBA72FC13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569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FD386-8513-4EC7-A7B8-AF26CE7C3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Медицинская газета №39, 25.5.94</a:t>
            </a: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FFD75-25A2-4D67-A4EC-DE27B6C6D054}" type="datetime1">
              <a:rPr lang="ru-RU"/>
              <a:pPr>
                <a:defRPr/>
              </a:pPr>
              <a:t>06.06.2012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537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17F4D-01BF-48DB-9667-43D126E349EA}" type="datetime1">
              <a:rPr lang="ru-RU"/>
              <a:pPr>
                <a:defRPr/>
              </a:pPr>
              <a:t>06.06.2012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Медицинская газета №39, 25.5.94</a:t>
            </a: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FA583-83C1-4674-A76A-51F3E4541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962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056C4-50A8-488B-B827-43866AFD084E}" type="datetime1">
              <a:rPr lang="ru-RU"/>
              <a:pPr>
                <a:defRPr/>
              </a:pPr>
              <a:t>06.06.2012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Медицинская газета №39, 25.5.94</a:t>
            </a:r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B9D01-4F9B-4170-8967-72A8ADE28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681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9BD60-04DC-437C-BE09-37CCBDCBFB75}" type="datetime1">
              <a:rPr lang="ru-RU"/>
              <a:pPr>
                <a:defRPr/>
              </a:pPr>
              <a:t>06.06.2012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Медицинская газета №39, 25.5.94</a:t>
            </a: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7BA8A-7D7B-4483-844B-70FE3B450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73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37EF6-7F53-4854-971E-362EA5847687}" type="datetime1">
              <a:rPr lang="ru-RU"/>
              <a:pPr>
                <a:defRPr/>
              </a:pPr>
              <a:t>06.06.2012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Медицинская газета №39, 25.5.94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FAE54-4D18-4AA6-A331-C612A51CE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769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25CBB-EB54-477C-9184-ECF9389689AF}" type="datetime1">
              <a:rPr lang="ru-RU"/>
              <a:pPr>
                <a:defRPr/>
              </a:pPr>
              <a:t>06.06.2012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Медицинская газета №39, 25.5.94</a:t>
            </a: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38BE1-30DC-4981-934D-2FFA95F62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709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29CC9-9B61-403F-96CC-6CACBAAD034E}" type="datetime1">
              <a:rPr lang="ru-RU"/>
              <a:pPr>
                <a:defRPr/>
              </a:pPr>
              <a:t>06.06.2012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Медицинская газета №39, 25.5.94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299D9-A875-41E1-9534-B9F4541D4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256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9ACDB-AC0B-4E01-BE67-6C899F57BAB6}" type="datetime1">
              <a:rPr lang="ru-RU"/>
              <a:pPr>
                <a:defRPr/>
              </a:pPr>
              <a:t>06.06.2012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Медицинская газета №39, 25.5.94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16D20-2F1E-42A1-BA47-DCA244E28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264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49631-AD27-443B-A507-9DDE08BECC22}" type="datetime1">
              <a:rPr lang="ru-RU"/>
              <a:pPr>
                <a:defRPr/>
              </a:pPr>
              <a:t>06.06.2012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Медицинская газета №39, 25.5.94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2853F-0799-402B-B547-22B15DE2A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12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59C74-D349-4465-A563-6546BCC15F26}" type="datetime1">
              <a:rPr lang="ru-RU"/>
              <a:pPr>
                <a:defRPr/>
              </a:pPr>
              <a:t>06.06.2012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Медицинская газета №39, 25.5.94</a:t>
            </a: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650D9-2FF5-4AFD-AF8C-2C0EA0D26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78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8BFE5-6BD4-4F0D-81CE-096148DB9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Медицинская газета №39, 25.5.94</a:t>
            </a: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95939-CF91-4C70-9290-7F50A759138F}" type="datetime1">
              <a:rPr lang="ru-RU"/>
              <a:pPr>
                <a:defRPr/>
              </a:pPr>
              <a:t>06.06.2012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09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5CF6E-EE68-4356-AC2D-F385BA5B0211}" type="datetime1">
              <a:rPr lang="ru-RU"/>
              <a:pPr>
                <a:defRPr/>
              </a:pPr>
              <a:t>06.06.2012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Медицинская газета №39, 25.5.94</a:t>
            </a: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4EF25-6A3B-4C01-935C-E9A0FFE45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265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A9240-68A0-463C-8546-4E3BD2B2B80F}" type="datetime1">
              <a:rPr lang="ru-RU"/>
              <a:pPr>
                <a:defRPr/>
              </a:pPr>
              <a:t>06.06.2012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Медицинская газета №39, 25.5.94</a:t>
            </a:r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ED8F3-25E0-44A8-9E42-7E8434B6F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62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E66F5-3ADF-40C7-9ECC-00DD666290FC}" type="datetime1">
              <a:rPr lang="ru-RU"/>
              <a:pPr>
                <a:defRPr/>
              </a:pPr>
              <a:t>06.06.2012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Медицинская газета №39, 25.5.94</a:t>
            </a: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F45F-D22E-41D5-92F8-DF59DBC79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618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D0210-8D0D-4D55-9B11-6ECB6CAC467B}" type="datetime1">
              <a:rPr lang="ru-RU"/>
              <a:pPr>
                <a:defRPr/>
              </a:pPr>
              <a:t>06.06.2012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Медицинская газета №39, 25.5.94</a:t>
            </a: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CBE44-F19C-48E2-9163-99F2D4EFB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03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EFAC9"/>
                </a:solidFill>
                <a:latin typeface="+mn-lt"/>
              </a:defRPr>
            </a:lvl1pPr>
          </a:lstStyle>
          <a:p>
            <a:pPr>
              <a:defRPr/>
            </a:pPr>
            <a:fld id="{92A1F8AF-227F-45DB-816A-EDCE1C103F1F}" type="datetime1">
              <a:rPr lang="ru-RU"/>
              <a:pPr>
                <a:defRPr/>
              </a:pPr>
              <a:t>06.06.2012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EFAC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Медицинская газета №39, 25.5.94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rgbClr val="FEFAC9"/>
                </a:solidFill>
                <a:latin typeface="+mn-lt"/>
              </a:defRPr>
            </a:lvl1pPr>
          </a:lstStyle>
          <a:p>
            <a:pPr>
              <a:defRPr/>
            </a:pPr>
            <a:fld id="{C247300E-B7E9-4F92-BCC4-4B2A3ED2C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2" r:id="rId1"/>
    <p:sldLayoutId id="2147483786" r:id="rId2"/>
    <p:sldLayoutId id="2147483803" r:id="rId3"/>
    <p:sldLayoutId id="2147483787" r:id="rId4"/>
    <p:sldLayoutId id="2147483804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EFAC9"/>
                </a:solidFill>
                <a:latin typeface="+mn-lt"/>
              </a:defRPr>
            </a:lvl1pPr>
          </a:lstStyle>
          <a:p>
            <a:pPr>
              <a:defRPr/>
            </a:pPr>
            <a:fld id="{7E11A70D-4F1B-4EAC-A3C8-9D4DA191D34A}" type="datetime1">
              <a:rPr lang="ru-RU"/>
              <a:pPr>
                <a:defRPr/>
              </a:pPr>
              <a:t>06.06.2012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EFAC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Медицинская газета №39, 25.5.94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rgbClr val="FEFAC9"/>
                </a:solidFill>
                <a:latin typeface="+mn-lt"/>
              </a:defRPr>
            </a:lvl1pPr>
          </a:lstStyle>
          <a:p>
            <a:pPr>
              <a:defRPr/>
            </a:pPr>
            <a:fld id="{E9F29F77-52EA-47E6-B441-96361EB89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794" r:id="rId2"/>
    <p:sldLayoutId id="2147483806" r:id="rId3"/>
    <p:sldLayoutId id="2147483795" r:id="rId4"/>
    <p:sldLayoutId id="2147483807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8136904" cy="33843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Лимфотропное</a:t>
            </a:r>
            <a:r>
              <a:rPr lang="ru-RU" sz="660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введение препаратов</a:t>
            </a:r>
            <a:endParaRPr lang="ru-RU" sz="660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2289175" y="6088063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Чита-2012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501084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Врач-интерн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Савлаев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Вячеслав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Таймуразович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237132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400" b="1" err="1">
                <a:effectLst/>
                <a:latin typeface="Times New Roman" pitchFamily="18" charset="0"/>
                <a:cs typeface="Times New Roman" pitchFamily="18" charset="0"/>
              </a:rPr>
              <a:t>Лимфотропное</a:t>
            </a:r>
            <a:r>
              <a:rPr lang="ru-RU" sz="4400" b="1">
                <a:effectLst/>
                <a:latin typeface="Times New Roman" pitchFamily="18" charset="0"/>
                <a:cs typeface="Times New Roman" pitchFamily="18" charset="0"/>
              </a:rPr>
              <a:t> введение.</a:t>
            </a:r>
            <a:br>
              <a:rPr lang="ru-RU" sz="4400" b="1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>
                <a:effectLst/>
                <a:latin typeface="Times New Roman" pitchFamily="18" charset="0"/>
                <a:cs typeface="Times New Roman" pitchFamily="18" charset="0"/>
              </a:rPr>
              <a:t> Зоны регионарного введения препаратов при </a:t>
            </a:r>
            <a:r>
              <a:rPr lang="ru-RU" sz="4400" err="1">
                <a:effectLst/>
                <a:latin typeface="Times New Roman" pitchFamily="18" charset="0"/>
                <a:cs typeface="Times New Roman" pitchFamily="18" charset="0"/>
              </a:rPr>
              <a:t>лимфотропной</a:t>
            </a:r>
            <a:r>
              <a:rPr lang="ru-RU" sz="4400">
                <a:effectLst/>
                <a:latin typeface="Times New Roman" pitchFamily="18" charset="0"/>
                <a:cs typeface="Times New Roman" pitchFamily="18" charset="0"/>
              </a:rPr>
              <a:t> терапии.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2" descr="C:\Documents and Settings\Танюша\Рабочий стол\default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084388"/>
            <a:ext cx="3108325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 descr="C:\Documents and Settings\Танюша\Рабочий стол\Zoni Juri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89138"/>
            <a:ext cx="2290762" cy="434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1"/>
          <p:cNvSpPr>
            <a:spLocks noGrp="1"/>
          </p:cNvSpPr>
          <p:nvPr>
            <p:ph idx="1"/>
          </p:nvPr>
        </p:nvSpPr>
        <p:spPr>
          <a:xfrm>
            <a:off x="468313" y="404813"/>
            <a:ext cx="8229600" cy="3057525"/>
          </a:xfrm>
        </p:spPr>
        <p:txBody>
          <a:bodyPr/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Введение в область сосцевидного отростка обеспечивает накопление в шейных латеральных, глубоких и поверхностных лимфатических узлах, заушных, подчелюстных, затылочных, подключичных.</a:t>
            </a:r>
          </a:p>
          <a:p>
            <a:endParaRPr lang="ru-RU" smtClean="0"/>
          </a:p>
        </p:txBody>
      </p:sp>
      <p:pic>
        <p:nvPicPr>
          <p:cNvPr id="19459" name="Picture 2" descr="C:\Documents and Settings\Танюша\Рабочий стол\LimfoMetod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319463"/>
            <a:ext cx="4173537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 descr="C:\Documents and Settings\Танюша\Рабочий стол\Image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19463"/>
            <a:ext cx="38417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1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19750"/>
          </a:xfrm>
        </p:spPr>
        <p:txBody>
          <a:bodyPr/>
          <a:lstStyle/>
          <a:p>
            <a:r>
              <a:rPr lang="ru-RU" sz="3400" smtClean="0">
                <a:latin typeface="Times New Roman" pitchFamily="18" charset="0"/>
                <a:cs typeface="Times New Roman" pitchFamily="18" charset="0"/>
              </a:rPr>
              <a:t>Введение в область виска обеспечивает накопление в околоушных, лицевых, нижнечелюстных и поднижнечелюстных лимфатических узлах.</a:t>
            </a:r>
          </a:p>
          <a:p>
            <a:r>
              <a:rPr lang="ru-RU" sz="3400" smtClean="0">
                <a:latin typeface="Times New Roman" pitchFamily="18" charset="0"/>
                <a:cs typeface="Times New Roman" pitchFamily="18" charset="0"/>
              </a:rPr>
              <a:t>Введение в область мечевидного отростка обеспечивает накопление в грудных, окологрудинных, загрудинных лимфатических узлах и в лимфатическом узле венозного угла.</a:t>
            </a:r>
          </a:p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1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4572000"/>
          </a:xfrm>
        </p:spPr>
        <p:txBody>
          <a:bodyPr/>
          <a:lstStyle/>
          <a:p>
            <a:pPr algn="ctr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Введение в область предплечья обеспечивает накопление в локтевых, подмышечных центральных и латеральных, подкапсулярных, под- и надключичных лимфатических узлах.</a:t>
            </a:r>
          </a:p>
          <a:p>
            <a:endParaRPr lang="ru-RU" smtClean="0"/>
          </a:p>
        </p:txBody>
      </p:sp>
      <p:sp>
        <p:nvSpPr>
          <p:cNvPr id="21507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5148263" y="5734050"/>
            <a:ext cx="3581400" cy="742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chemeClr val="tx2"/>
                </a:solidFill>
              </a:rPr>
              <a:t>Медицинская газета №39, 25.5.94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smtClean="0">
                <a:solidFill>
                  <a:schemeClr val="tx2"/>
                </a:solidFill>
              </a:rPr>
              <a:t>Проф. Ю.М. Левин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04813"/>
            <a:ext cx="4352925" cy="325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2420938"/>
            <a:ext cx="384175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Font typeface="Constantia" pitchFamily="18" charset="0"/>
              <a:buAutoNum type="arabicPeriod"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Предварительно вводят лидазу . Ее дозировка зависит от массы и возраста пациента У ребенка до 3-4 лет она не превышает 8 ед., до 11-12 лет оправданно введение 16 ед., старше - 32 ед. </a:t>
            </a:r>
          </a:p>
          <a:p>
            <a:pPr marL="514350" indent="-514350" algn="ctr">
              <a:buFont typeface="Constantia" pitchFamily="18" charset="0"/>
              <a:buAutoNum type="arabicPeriod"/>
            </a:pPr>
            <a:endParaRPr lang="ru-RU" sz="4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620713"/>
            <a:ext cx="3530600" cy="2713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454275"/>
            <a:ext cx="4090988" cy="287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4125913"/>
            <a:ext cx="3962400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19750"/>
          </a:xfrm>
        </p:spPr>
        <p:txBody>
          <a:bodyPr/>
          <a:lstStyle/>
          <a:p>
            <a:pPr marL="514350" indent="-514350" algn="ctr">
              <a:buFont typeface="+mj-lt"/>
              <a:buAutoNum type="arabicPeriod" startAt="2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Показал положительный результат упрощенный способ повышения лимфотропности, не требующий введения лидазы или заменяющих ее лекарств. Сразу после инъекции в указанную область голени лечебного препарата на бедро накладывается пояс (ни в коем случае не жгут), с помощью которого на 1,5-2 часа создается циркулярное давление в пределах 35-40 мм рт. ст. </a:t>
            </a:r>
          </a:p>
          <a:p>
            <a:pPr marL="0" indent="0" algn="ctr">
              <a:buFont typeface="Wingdings 2" pitchFamily="18" charset="2"/>
              <a:buNone/>
              <a:defRPr/>
            </a:pPr>
            <a:endParaRPr lang="ru-RU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476250"/>
            <a:ext cx="6764337" cy="5826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03848" y="5013176"/>
            <a:ext cx="5194920" cy="154840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«Основы лечебной лимфологии» Ю.М. Левин</a:t>
            </a:r>
            <a:r>
              <a:rPr lang="ru-RU"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76250"/>
            <a:ext cx="8496300" cy="4824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Лимфотропная терапия (ЛТ) — метод введения лекарственных препаратов в лимфатическую систему.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аллергическая реакция на введение препарата</a:t>
            </a:r>
          </a:p>
          <a:p>
            <a:pPr algn="ctr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выраженный болевой синдром на введение препарата</a:t>
            </a:r>
          </a:p>
          <a:p>
            <a:pPr algn="ctr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индивидуальные особенности пациента</a:t>
            </a:r>
          </a:p>
          <a:p>
            <a:pPr algn="ctr"/>
            <a:endParaRPr lang="ru-RU" sz="40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Противопоказания к проведению </a:t>
            </a:r>
            <a:r>
              <a:rPr lang="ru-RU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лимфотропной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терапии: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острые и хронические воспалительные заболевания ЛОР-органов, глаз, легких, бронхов, желудочно-кишечного тракта, почек и мочевыводящих путей, мягких тканей и суставов.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нарушения мозгового кровообращения, мигрень</a:t>
            </a:r>
          </a:p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язвенная болезнь</a:t>
            </a:r>
          </a:p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Показания к проведению </a:t>
            </a:r>
            <a:r>
              <a:rPr lang="ru-RU" err="1">
                <a:latin typeface="Times New Roman" pitchFamily="18" charset="0"/>
                <a:cs typeface="Times New Roman" pitchFamily="18" charset="0"/>
              </a:rPr>
              <a:t>лимфотропной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терапии: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1"/>
          <p:cNvSpPr>
            <a:spLocks noGrp="1"/>
          </p:cNvSpPr>
          <p:nvPr>
            <p:ph idx="1"/>
          </p:nvPr>
        </p:nvSpPr>
        <p:spPr>
          <a:xfrm>
            <a:off x="468313" y="549275"/>
            <a:ext cx="8229600" cy="5616575"/>
          </a:xfrm>
        </p:spPr>
        <p:txBody>
          <a:bodyPr/>
          <a:lstStyle/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нарушения функции печени, гепатиты различной этиологии, циррозы</a:t>
            </a:r>
          </a:p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гинекологические и урологические заболевания</a:t>
            </a:r>
          </a:p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заболевания передаваемые половым путем</a:t>
            </a:r>
          </a:p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вирусные инфекции</a:t>
            </a:r>
          </a:p>
          <a:p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иммунодефицитные состояния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ъект 2"/>
          <p:cNvSpPr>
            <a:spLocks noGrp="1"/>
          </p:cNvSpPr>
          <p:nvPr>
            <p:ph sz="quarter" idx="4294967295"/>
          </p:nvPr>
        </p:nvSpPr>
        <p:spPr>
          <a:xfrm>
            <a:off x="323850" y="731838"/>
            <a:ext cx="8496300" cy="2552700"/>
          </a:xfrm>
        </p:spPr>
        <p:txBody>
          <a:bodyPr/>
          <a:lstStyle/>
          <a:p>
            <a:pPr algn="ctr"/>
            <a:r>
              <a:rPr lang="ru-RU" sz="2800" smtClean="0"/>
              <a:t>КУПИРОВАНИИ ХРОНИЧЕСКОГО БОЛЕВОГОСИНДРОМА ПРИ РАСПРОСТРАНЕННЫХ ЗЛОКАЧЕСТВЕННЫХ ОПУХОЛЯХ</a:t>
            </a:r>
          </a:p>
        </p:txBody>
      </p:sp>
      <p:sp>
        <p:nvSpPr>
          <p:cNvPr id="31747" name="Прямоугольник 3"/>
          <p:cNvSpPr>
            <a:spLocks noChangeArrowheads="1"/>
          </p:cNvSpPr>
          <p:nvPr/>
        </p:nvSpPr>
        <p:spPr bwMode="auto">
          <a:xfrm>
            <a:off x="1908175" y="4437063"/>
            <a:ext cx="68754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/>
              <a:t>ЭНДОЛИМФАТИЧЕСКАЯ АНАЛГЕЗИЯ:</a:t>
            </a:r>
          </a:p>
          <a:p>
            <a:r>
              <a:rPr lang="ru-RU" b="1"/>
              <a:t>ВОЗМОЖНОСТИ ПРИМЕНЕНИЯ</a:t>
            </a:r>
          </a:p>
          <a:p>
            <a:r>
              <a:rPr lang="ru-RU" b="1"/>
              <a:t>В КУПИРОВАНИИ ХРОНИЧЕСКОГО БОЛЕВОГО</a:t>
            </a:r>
          </a:p>
          <a:p>
            <a:r>
              <a:rPr lang="ru-RU" b="1"/>
              <a:t>СИНДРОМА ПРИ РАСПРОСТРАНЕННЫХ</a:t>
            </a:r>
          </a:p>
          <a:p>
            <a:r>
              <a:rPr lang="ru-RU" b="1"/>
              <a:t>ЗЛОКАЧЕСТВЕННЫХ ОПУХОЛЯХ</a:t>
            </a:r>
          </a:p>
          <a:p>
            <a:r>
              <a:rPr lang="ru-RU" b="1" i="1"/>
              <a:t>Е. Л. Фролова, А. Я. Самохин, П. В. Ткачев, М. Ю. Кукош,</a:t>
            </a:r>
          </a:p>
          <a:p>
            <a:r>
              <a:rPr lang="ru-RU" b="1" i="1"/>
              <a:t>Ж. Н. Кочергина</a:t>
            </a: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63713" y="4452938"/>
            <a:ext cx="6408737" cy="20320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ъект 1"/>
          <p:cNvSpPr>
            <a:spLocks noGrp="1"/>
          </p:cNvSpPr>
          <p:nvPr>
            <p:ph idx="1"/>
          </p:nvPr>
        </p:nvSpPr>
        <p:spPr>
          <a:xfrm>
            <a:off x="250825" y="333375"/>
            <a:ext cx="8642350" cy="5399088"/>
          </a:xfrm>
        </p:spPr>
        <p:txBody>
          <a:bodyPr/>
          <a:lstStyle/>
          <a:p>
            <a:pPr algn="ctr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В условиях экспериментального инфаркта миокарда исследовали лимфатическую систему сердца на фоне эндолимфатического введения физиологического раствора, гепарина и полиоксидония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Прямоугольник 3"/>
          <p:cNvSpPr>
            <a:spLocks noChangeArrowheads="1"/>
          </p:cNvSpPr>
          <p:nvPr/>
        </p:nvSpPr>
        <p:spPr bwMode="auto">
          <a:xfrm>
            <a:off x="4284663" y="4797425"/>
            <a:ext cx="457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ЛЕКАРСТВЕННОЕ НАСЫЩЕНИЕ ЛИМФАТИЧЕСКОЙ СИСТЕМЫ СЕРДЦА В УСЛОВИЯХ ЭКСПЕРИМЕНТАЛЬНОГО ИНФАРКТА МИОКАРДА</a:t>
            </a:r>
          </a:p>
          <a:p>
            <a:r>
              <a:rPr lang="ru-RU"/>
              <a:t>Бокерия Л. А., Спиридонов А. А., Восканян А. С., Шишло В. К.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4663" y="4797425"/>
            <a:ext cx="4572000" cy="1754188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ъект 1"/>
          <p:cNvSpPr>
            <a:spLocks noGrp="1"/>
          </p:cNvSpPr>
          <p:nvPr>
            <p:ph idx="1"/>
          </p:nvPr>
        </p:nvSpPr>
        <p:spPr>
          <a:xfrm>
            <a:off x="539750" y="333375"/>
            <a:ext cx="8229600" cy="4572000"/>
          </a:xfrm>
        </p:spPr>
        <p:txBody>
          <a:bodyPr/>
          <a:lstStyle/>
          <a:p>
            <a:pPr algn="ctr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Разработан способ лимфотропного введения лекарственных препаратов во время бронхоскопии больным хроническими обструктивными заболеваниями легких (ХОЗЛ) и пневмонией.</a:t>
            </a:r>
          </a:p>
        </p:txBody>
      </p:sp>
      <p:sp>
        <p:nvSpPr>
          <p:cNvPr id="33795" name="Прямоугольник 3"/>
          <p:cNvSpPr>
            <a:spLocks noChangeArrowheads="1"/>
          </p:cNvSpPr>
          <p:nvPr/>
        </p:nvSpPr>
        <p:spPr bwMode="auto">
          <a:xfrm>
            <a:off x="4284663" y="4868863"/>
            <a:ext cx="4572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ЛИМФОТРОПНАЯ ИНТРАБРОНХИАЛЬНАЯ АНТИБИОТИКО- И ИММУНОТЕРАПИЯ В ПУЛЬМОНОЛОГИИ</a:t>
            </a:r>
          </a:p>
          <a:p>
            <a:r>
              <a:rPr lang="ru-RU"/>
              <a:t>Чернеховская Н. Е.</a:t>
            </a:r>
          </a:p>
          <a:p>
            <a:r>
              <a:rPr lang="ru-RU"/>
              <a:t>Вестник лимфологии, 2005, №1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16400" y="4868863"/>
            <a:ext cx="4640263" cy="1836737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ъект 1"/>
          <p:cNvSpPr>
            <a:spLocks noGrp="1"/>
          </p:cNvSpPr>
          <p:nvPr>
            <p:ph idx="1"/>
          </p:nvPr>
        </p:nvSpPr>
        <p:spPr>
          <a:xfrm>
            <a:off x="539750" y="404813"/>
            <a:ext cx="8229600" cy="4572000"/>
          </a:xfrm>
        </p:spPr>
        <p:txBody>
          <a:bodyPr/>
          <a:lstStyle/>
          <a:p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Разработан способ лимфотропного и лимфорегионарного введения озонированного физиологического раствора, газообразной озонокислородной смеси, нестероидных противовоспалительных препаратов, антибиотиков, иммуномодуляторов в сочетании с артроскопией при лечении гонартроза. </a:t>
            </a:r>
          </a:p>
          <a:p>
            <a:endParaRPr lang="ru-RU" sz="3000" smtClean="0"/>
          </a:p>
        </p:txBody>
      </p:sp>
      <p:sp>
        <p:nvSpPr>
          <p:cNvPr id="34819" name="Прямоугольник 3"/>
          <p:cNvSpPr>
            <a:spLocks noChangeArrowheads="1"/>
          </p:cNvSpPr>
          <p:nvPr/>
        </p:nvSpPr>
        <p:spPr bwMode="auto">
          <a:xfrm>
            <a:off x="4356100" y="4292600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ЭКСПЕРИМЕНТАЛЬНО-КЛИНИЧЕСКОЕ ПОДТВЕРЖДЕНИЕ ЭФФЕКТИВНОСТИ ЛИМФАТИЧЕСКОЙ И ОЗОНОТЕРАПИИ В КОМПЛЕКСНОМ ЛЕЧЕНИИ ГОНАРТРОЗА</a:t>
            </a:r>
            <a:br>
              <a:rPr lang="ru-RU"/>
            </a:br>
            <a:r>
              <a:rPr lang="ru-RU"/>
              <a:t>Кавалерский Г. М., Нещасный А. Г., Зорохович О. Л.                                               ММА им. И. М. Сеченова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48150" y="4292600"/>
            <a:ext cx="4787900" cy="230822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ъект 1"/>
          <p:cNvSpPr>
            <a:spLocks noGrp="1"/>
          </p:cNvSpPr>
          <p:nvPr>
            <p:ph idx="1"/>
          </p:nvPr>
        </p:nvSpPr>
        <p:spPr>
          <a:xfrm>
            <a:off x="457200" y="3284538"/>
            <a:ext cx="8229600" cy="3384550"/>
          </a:xfrm>
        </p:spPr>
        <p:txBody>
          <a:bodyPr/>
          <a:lstStyle/>
          <a:p>
            <a:pPr algn="ctr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Лимфотропное введение «Перфалгана» создает оптимальные условия для интра- и послеоперационного обезболивания.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266429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40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Лимфатические методы обезболивания и </a:t>
            </a:r>
            <a:r>
              <a:rPr lang="ru-RU" sz="3400" u="sng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иммунокоррекции</a:t>
            </a:r>
            <a:r>
              <a:rPr lang="ru-RU" sz="340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хирургических больных</a:t>
            </a:r>
            <a:br>
              <a:rPr lang="ru-RU" sz="340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Москаленко, Виталий Вячеславович</a:t>
            </a:r>
            <a:br>
              <a:rPr lang="ru-RU" sz="340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Москва 2009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mtClean="0"/>
              <a:t>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Применяемые препараты (фентанил, закись азота и др.) в ходе анестезиологического пособия вызывают снижение лимфатической активности лимфатических узлов у экспериментальных животных, и проявляется в уменьшении пролиферативной активности и миграции лимфоцитов.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Комплексная лимфатическая анальгезия и иммунокоррекция у хирургических больных в до- и послеоперационном периоде позволяет стабилизировать иммунореактивность, то есть обладает иммуностимулирующим действием.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1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475287"/>
          </a:xfrm>
        </p:spPr>
        <p:txBody>
          <a:bodyPr/>
          <a:lstStyle/>
          <a:p>
            <a:pPr algn="ctr"/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Введенное лимфотропно, лекарственное средство не оказывает токсического воздействия на кишечник, печень, почки, так как в крови обнаруживается лишь мизерная часть препарата.</a:t>
            </a:r>
          </a:p>
        </p:txBody>
      </p:sp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3851275" y="587692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«Основы лечебной лимфологии»,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Ю.М.Левин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ъект 1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14925"/>
          </a:xfrm>
        </p:spPr>
        <p:txBody>
          <a:bodyPr/>
          <a:lstStyle/>
          <a:p>
            <a:pPr algn="ctr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Использование лимфогенных методов преднаркозной подготовки хирургических больных приводит к значительному и достоверному сокращению потребления фентанила (в 3,8 раза), дроперидола (в 3,02 раза), ардуана (в 1,6 раза) за счет синергического эффекта.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ъект 1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475287"/>
          </a:xfrm>
        </p:spPr>
        <p:txBody>
          <a:bodyPr/>
          <a:lstStyle/>
          <a:p>
            <a:pPr algn="ctr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Применение метода лимфотропной премедикации повышает порог болевой чувствительности, позволяет предотвратить снижение жизненной емкости легких и уменьшить количество потребляемых анальгетиков в до- и послеоперационном периодах.</a:t>
            </a:r>
          </a:p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Разработаны комплексные методы лимфотропной анальгезии и иммунокоррекции у хирургических больных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1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903913"/>
          </a:xfrm>
        </p:spPr>
        <p:txBody>
          <a:bodyPr/>
          <a:lstStyle/>
          <a:p>
            <a:pPr algn="ctr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Из большого числа воздействий на лимфатическую систему рационально выделить два основных: эндолимфатическое (в первую очередь лимфотропное и интранодулярное) введение лекарственных препаратов и стимуляцию лимфатического дренажа органов и тканей (лимфостимуляция).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35650"/>
          </a:xfrm>
        </p:spPr>
        <p:txBody>
          <a:bodyPr/>
          <a:lstStyle/>
          <a:p>
            <a:pPr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При самостоятельном применении этих воздействий, либо в сочетании с другими, достигается целый комплекс лечебных эффектов: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Повышение эффективности лекарственной терапии. Осуществляется с помощью лимфотропного или интранодулярного введения лекарственных препаратов.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1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46725"/>
          </a:xfrm>
        </p:spPr>
        <p:txBody>
          <a:bodyPr/>
          <a:lstStyle/>
          <a:p>
            <a:pPr marL="514350" indent="-514350">
              <a:buFont typeface="Constantia" pitchFamily="18" charset="0"/>
              <a:buAutoNum type="arabicPeriod" startAt="2"/>
            </a:pPr>
            <a:r>
              <a:rPr lang="ru-RU" sz="4000" i="1" smtClean="0">
                <a:latin typeface="Times New Roman" pitchFamily="18" charset="0"/>
                <a:cs typeface="Times New Roman" pitchFamily="18" charset="0"/>
              </a:rPr>
              <a:t>Усиление барьерной функции лимфатических узлов.</a:t>
            </a:r>
          </a:p>
          <a:p>
            <a:pPr marL="514350" indent="-514350">
              <a:buFont typeface="Constantia" pitchFamily="18" charset="0"/>
              <a:buAutoNum type="arabicPeriod" startAt="2"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u="sng" smtClean="0">
                <a:latin typeface="Times New Roman" pitchFamily="18" charset="0"/>
                <a:cs typeface="Times New Roman" pitchFamily="18" charset="0"/>
              </a:rPr>
              <a:t>Создание блока лимфогенной миграции клеток. 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Направлено на профилактику лимфогенного распространения злокачественных клеток и патогенных микроорганизмов. </a:t>
            </a:r>
          </a:p>
          <a:p>
            <a:pPr marL="514350" indent="-514350">
              <a:buFont typeface="Constantia" pitchFamily="18" charset="0"/>
              <a:buAutoNum type="arabicPeriod"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Font typeface="+mj-lt"/>
              <a:buAutoNum type="arabicPeriod" startAt="4"/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Общая стимуляция лимфатического дренажа органов и тканей.</a:t>
            </a:r>
          </a:p>
          <a:p>
            <a:pPr marL="0" indent="0" algn="ctr">
              <a:buFont typeface="Wingdings 2" pitchFamily="18" charset="2"/>
              <a:buNone/>
              <a:defRPr/>
            </a:pPr>
            <a:endParaRPr lang="ru-RU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Способы эндолимфатических </a:t>
            </a:r>
            <a:r>
              <a:rPr lang="ru-RU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инфузий</a:t>
            </a:r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412875"/>
            <a:ext cx="8359775" cy="4248150"/>
          </a:xfrm>
        </p:spPr>
      </p:pic>
      <p:sp>
        <p:nvSpPr>
          <p:cNvPr id="16388" name="Прямоугольник 5"/>
          <p:cNvSpPr>
            <a:spLocks noChangeArrowheads="1"/>
          </p:cNvSpPr>
          <p:nvPr/>
        </p:nvSpPr>
        <p:spPr bwMode="auto">
          <a:xfrm>
            <a:off x="4356100" y="587692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«Основы лечебной лимфологии»,</a:t>
            </a:r>
          </a:p>
          <a:p>
            <a:r>
              <a:rPr lang="ru-RU"/>
              <a:t>Ю.М.Левин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Позволяет создавать оптимальную концентрацию лекарственного вещества в регионарных по отношению к патологическому очагу лимфатических узлах и сосудах, способствует его накоплению в очаге опухолевого роста, воспаления, некробиоза </a:t>
            </a:r>
          </a:p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>
                <a:effectLst/>
                <a:latin typeface="Times New Roman" pitchFamily="18" charset="0"/>
                <a:cs typeface="Times New Roman" pitchFamily="18" charset="0"/>
              </a:rPr>
              <a:t>Регионарная </a:t>
            </a:r>
            <a:r>
              <a:rPr lang="ru-RU" b="1" err="1">
                <a:effectLst/>
                <a:latin typeface="Times New Roman" pitchFamily="18" charset="0"/>
                <a:cs typeface="Times New Roman" pitchFamily="18" charset="0"/>
              </a:rPr>
              <a:t>лимфотропная</a:t>
            </a:r>
            <a:r>
              <a:rPr lang="ru-RU" b="1">
                <a:effectLst/>
                <a:latin typeface="Times New Roman" pitchFamily="18" charset="0"/>
                <a:cs typeface="Times New Roman" pitchFamily="18" charset="0"/>
              </a:rPr>
              <a:t> терапия.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138</TotalTime>
  <Words>1341</Words>
  <Application>Microsoft Office PowerPoint</Application>
  <PresentationFormat>Экран (4:3)</PresentationFormat>
  <Paragraphs>105</Paragraphs>
  <Slides>33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Бумажная</vt:lpstr>
      <vt:lpstr>1_Бумажная</vt:lpstr>
      <vt:lpstr>Лимфотропное введение препаратов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Способы эндолимфатических инфузий</vt:lpstr>
      <vt:lpstr>Регионарная лимфотропная терапия.</vt:lpstr>
      <vt:lpstr>Лимфотропное введение.  Зоны регионарного введения препаратов при лимфотропной терапии.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«Основы лечебной лимфологии» Ю.М. Левин </vt:lpstr>
      <vt:lpstr>Противопоказания к проведению лимфотропной терапии:</vt:lpstr>
      <vt:lpstr>Показания к проведению лимфотропной терапии: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Лимфатические методы обезболивания и иммунокоррекции у хирургических больных  Москаленко, Виталий Вячеславович Москва 2009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Лимфотропное введение препаратов</dc:title>
  <dc:creator>Танюшка</dc:creator>
  <cp:lastModifiedBy>Константин Шаповалов</cp:lastModifiedBy>
  <cp:revision>12</cp:revision>
  <dcterms:created xsi:type="dcterms:W3CDTF">2012-05-31T10:52:08Z</dcterms:created>
  <dcterms:modified xsi:type="dcterms:W3CDTF">2012-06-05T23:16:15Z</dcterms:modified>
</cp:coreProperties>
</file>